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3" r:id="rId5"/>
    <p:sldId id="265" r:id="rId6"/>
    <p:sldId id="267" r:id="rId7"/>
    <p:sldId id="269" r:id="rId8"/>
    <p:sldId id="271" r:id="rId9"/>
    <p:sldId id="273" r:id="rId10"/>
    <p:sldId id="275" r:id="rId11"/>
    <p:sldId id="27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C53"/>
    <a:srgbClr val="72E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666" autoAdjust="0"/>
  </p:normalViewPr>
  <p:slideViewPr>
    <p:cSldViewPr snapToGrid="0" snapToObjects="1">
      <p:cViewPr varScale="1">
        <p:scale>
          <a:sx n="58" d="100"/>
          <a:sy n="58" d="100"/>
        </p:scale>
        <p:origin x="11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718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4747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81344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16" y="7351776"/>
            <a:ext cx="475488" cy="6675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351776"/>
            <a:ext cx="209397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chemeClr val="bg1"/>
                </a:solidFill>
              </a:rPr>
              <a:t>Presented By- SRISHTI</a:t>
            </a:r>
          </a:p>
        </p:txBody>
      </p:sp>
      <p:sp>
        <p:nvSpPr>
          <p:cNvPr id="7" name="Text 1"/>
          <p:cNvSpPr/>
          <p:nvPr/>
        </p:nvSpPr>
        <p:spPr>
          <a:xfrm>
            <a:off x="1417320" y="6894576"/>
            <a:ext cx="209397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1069848" y="4325112"/>
            <a:ext cx="12984480" cy="2368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7200" dirty="0">
                <a:solidFill>
                  <a:srgbClr val="77D8F2"/>
                </a:solidFill>
                <a:ea typeface="Alibaba-PuHuiTi" pitchFamily="34" charset="-122"/>
                <a:cs typeface="Alibaba-PuHuiTi" pitchFamily="34" charset="-120"/>
              </a:rPr>
              <a:t>GenAI Multilingual Translator </a:t>
            </a:r>
            <a:endParaRPr lang="en-US" sz="7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B5F30-80A2-DB2A-44B4-3A5930781E8E}"/>
              </a:ext>
            </a:extLst>
          </p:cNvPr>
          <p:cNvSpPr txBox="1"/>
          <p:nvPr/>
        </p:nvSpPr>
        <p:spPr>
          <a:xfrm>
            <a:off x="1453896" y="6236970"/>
            <a:ext cx="124907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 AI-powered language translator with voice and auto-detection features.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76072" y="6583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7200" dirty="0">
                <a:solidFill>
                  <a:srgbClr val="77D8F2"/>
                </a:solidFill>
                <a:ea typeface="Alibaba-PuHuiTi" pitchFamily="34" charset="-122"/>
                <a:cs typeface="Alibaba-PuHuiTi" pitchFamily="34" charset="-120"/>
              </a:rPr>
              <a:t>FUTURE ENHANCEMENTS:</a:t>
            </a:r>
            <a:endParaRPr lang="en-US" sz="7200" dirty="0"/>
          </a:p>
        </p:txBody>
      </p:sp>
      <p:sp>
        <p:nvSpPr>
          <p:cNvPr id="9" name="Text 1"/>
          <p:cNvSpPr/>
          <p:nvPr/>
        </p:nvSpPr>
        <p:spPr>
          <a:xfrm>
            <a:off x="2368296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78992" y="4581144"/>
            <a:ext cx="27432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4325112" y="4581144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614416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7571232" y="4581144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8860536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0817352" y="4581144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2097512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322B59-168E-BBEB-B3C8-0EE42E802195}"/>
              </a:ext>
            </a:extLst>
          </p:cNvPr>
          <p:cNvCxnSpPr>
            <a:cxnSpLocks/>
          </p:cNvCxnSpPr>
          <p:nvPr/>
        </p:nvCxnSpPr>
        <p:spPr>
          <a:xfrm>
            <a:off x="509286" y="1399032"/>
            <a:ext cx="1305126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43C977-E582-68DF-FD81-2FE262185927}"/>
              </a:ext>
            </a:extLst>
          </p:cNvPr>
          <p:cNvSpPr txBox="1"/>
          <p:nvPr/>
        </p:nvSpPr>
        <p:spPr>
          <a:xfrm>
            <a:off x="509286" y="2057400"/>
            <a:ext cx="8935656" cy="3894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Add </a:t>
            </a:r>
            <a:r>
              <a:rPr lang="en-US" sz="3200" b="1" dirty="0">
                <a:solidFill>
                  <a:schemeClr val="bg1"/>
                </a:solidFill>
              </a:rPr>
              <a:t>confidence score</a:t>
            </a:r>
            <a:r>
              <a:rPr lang="en-US" sz="3200" dirty="0">
                <a:solidFill>
                  <a:schemeClr val="bg1"/>
                </a:solidFill>
              </a:rPr>
              <a:t> for language detection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Integrate </a:t>
            </a:r>
            <a:r>
              <a:rPr lang="en-US" sz="3200" b="1" dirty="0">
                <a:solidFill>
                  <a:schemeClr val="bg1"/>
                </a:solidFill>
              </a:rPr>
              <a:t>Speech-to-Text (STT)</a:t>
            </a:r>
            <a:r>
              <a:rPr lang="en-US" sz="3200" dirty="0">
                <a:solidFill>
                  <a:schemeClr val="bg1"/>
                </a:solidFill>
              </a:rPr>
              <a:t> using Whisper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Deploy app on </a:t>
            </a:r>
            <a:r>
              <a:rPr lang="en-US" sz="3200" b="1" dirty="0">
                <a:solidFill>
                  <a:schemeClr val="bg1"/>
                </a:solidFill>
              </a:rPr>
              <a:t>Hugging Face Spaces</a:t>
            </a:r>
            <a:r>
              <a:rPr lang="en-US" sz="3200" dirty="0">
                <a:solidFill>
                  <a:schemeClr val="bg1"/>
                </a:solidFill>
              </a:rPr>
              <a:t> or </a:t>
            </a:r>
            <a:r>
              <a:rPr lang="en-US" sz="3200" b="1" dirty="0">
                <a:solidFill>
                  <a:schemeClr val="bg1"/>
                </a:solidFill>
              </a:rPr>
              <a:t>Render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Include </a:t>
            </a:r>
            <a:r>
              <a:rPr lang="en-US" sz="3200" b="1" dirty="0">
                <a:solidFill>
                  <a:schemeClr val="bg1"/>
                </a:solidFill>
              </a:rPr>
              <a:t>illustration images</a:t>
            </a:r>
            <a:r>
              <a:rPr lang="en-US" sz="3200" dirty="0">
                <a:solidFill>
                  <a:schemeClr val="bg1"/>
                </a:solidFill>
              </a:rPr>
              <a:t> or animated logo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BD7B8B-D3E9-A581-30F5-6A628E53A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250" y="1677923"/>
            <a:ext cx="5568696" cy="57744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9600" dirty="0">
                <a:solidFill>
                  <a:srgbClr val="77D8F2"/>
                </a:solidFill>
                <a:latin typeface="Algerian" panose="04020705040A02060702" pitchFamily="82" charset="0"/>
                <a:ea typeface="Alibaba-PuHuiTi" pitchFamily="34" charset="-122"/>
                <a:cs typeface="Alibaba-PuHuiTi" pitchFamily="34" charset="-120"/>
              </a:rPr>
              <a:t>Thank You</a:t>
            </a:r>
            <a:endParaRPr lang="en-US" sz="9600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BC83C-FD5B-621E-F486-7671D27E5E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-37155" y="-483706"/>
            <a:ext cx="14630400" cy="82387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2960" y="107899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7200" u="sng" dirty="0">
                <a:solidFill>
                  <a:srgbClr val="77D8F2"/>
                </a:solidFill>
                <a:ea typeface="Alibaba-PuHuiTi" pitchFamily="34" charset="-122"/>
                <a:cs typeface="Alibaba-PuHuiTi" pitchFamily="34" charset="-120"/>
              </a:rPr>
              <a:t>OVERVIEW:</a:t>
            </a:r>
            <a:endParaRPr lang="en-US" sz="7200" u="sng" dirty="0"/>
          </a:p>
        </p:txBody>
      </p:sp>
      <p:sp>
        <p:nvSpPr>
          <p:cNvPr id="5" name="Text 1"/>
          <p:cNvSpPr/>
          <p:nvPr/>
        </p:nvSpPr>
        <p:spPr>
          <a:xfrm>
            <a:off x="1078992" y="3172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71500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3172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757123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D62D945-B901-64E7-8CAA-82375E4C091F}"/>
              </a:ext>
            </a:extLst>
          </p:cNvPr>
          <p:cNvSpPr/>
          <p:nvPr/>
        </p:nvSpPr>
        <p:spPr>
          <a:xfrm>
            <a:off x="793790" y="24685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Arimo" pitchFamily="34" charset="-122"/>
                <a:cs typeface="Arimo" pitchFamily="34" charset="-120"/>
              </a:rPr>
              <a:t>The </a:t>
            </a:r>
            <a:r>
              <a:rPr lang="en-US" sz="2000" b="1" dirty="0">
                <a:solidFill>
                  <a:schemeClr val="bg1"/>
                </a:solidFill>
                <a:ea typeface="Arimo" pitchFamily="34" charset="-122"/>
                <a:cs typeface="Arimo" pitchFamily="34" charset="-120"/>
              </a:rPr>
              <a:t>GenAI Multilingual Translator</a:t>
            </a:r>
            <a:r>
              <a:rPr lang="en-US" sz="2000" dirty="0">
                <a:solidFill>
                  <a:schemeClr val="bg1"/>
                </a:solidFill>
                <a:ea typeface="Arimo" pitchFamily="34" charset="-122"/>
                <a:cs typeface="Arimo" pitchFamily="34" charset="-120"/>
              </a:rPr>
              <a:t> is an innovative web application designed for seamless text translation across over 200 languages. Leveraging cutting-edge AI models, it offers voice output, automatic language detection, and a user-friendly interface for an intuitive translation experience.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2B5E1E-1FBB-9D3B-A417-BE559F067B0A}"/>
              </a:ext>
            </a:extLst>
          </p:cNvPr>
          <p:cNvSpPr/>
          <p:nvPr/>
        </p:nvSpPr>
        <p:spPr>
          <a:xfrm>
            <a:off x="657922" y="2358937"/>
            <a:ext cx="13178689" cy="14266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66BB74C8-DA82-9633-8FA2-6B21625BB4C3}"/>
              </a:ext>
            </a:extLst>
          </p:cNvPr>
          <p:cNvSpPr/>
          <p:nvPr/>
        </p:nvSpPr>
        <p:spPr>
          <a:xfrm>
            <a:off x="718883" y="4036380"/>
            <a:ext cx="13117728" cy="3578900"/>
          </a:xfrm>
          <a:prstGeom prst="roundRect">
            <a:avLst>
              <a:gd name="adj" fmla="val 4088"/>
            </a:avLst>
          </a:prstGeom>
          <a:noFill/>
          <a:ln w="30480">
            <a:solidFill>
              <a:schemeClr val="bg1"/>
            </a:solidFill>
            <a:prstDash val="solid"/>
          </a:ln>
        </p:spPr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0A29E2C5-C81D-8C1C-2CED-7F507C8B9588}"/>
              </a:ext>
            </a:extLst>
          </p:cNvPr>
          <p:cNvSpPr/>
          <p:nvPr/>
        </p:nvSpPr>
        <p:spPr>
          <a:xfrm>
            <a:off x="596962" y="4036380"/>
            <a:ext cx="121920" cy="3578900"/>
          </a:xfrm>
          <a:prstGeom prst="roundRect">
            <a:avLst>
              <a:gd name="adj" fmla="val 78139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24732FE3-9A0E-B8EF-9EE6-6AFDFDDE7ADF}"/>
              </a:ext>
            </a:extLst>
          </p:cNvPr>
          <p:cNvSpPr/>
          <p:nvPr/>
        </p:nvSpPr>
        <p:spPr>
          <a:xfrm>
            <a:off x="1142523" y="4261676"/>
            <a:ext cx="3663653" cy="386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BUILD WITH: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EC95E06E-1738-619E-45F4-ED0E6DA073D8}"/>
              </a:ext>
            </a:extLst>
          </p:cNvPr>
          <p:cNvSpPr/>
          <p:nvPr/>
        </p:nvSpPr>
        <p:spPr>
          <a:xfrm>
            <a:off x="1142523" y="4784093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ea typeface="Arimo" pitchFamily="34" charset="-122"/>
                <a:cs typeface="Arimo" pitchFamily="34" charset="-120"/>
              </a:rPr>
              <a:t>Python for robust backend logic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FE83A487-94DD-578A-0C54-5BD3EC20D98F}"/>
              </a:ext>
            </a:extLst>
          </p:cNvPr>
          <p:cNvSpPr/>
          <p:nvPr/>
        </p:nvSpPr>
        <p:spPr>
          <a:xfrm>
            <a:off x="1142523" y="5226291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ea typeface="Arimo" pitchFamily="34" charset="-122"/>
                <a:cs typeface="Arimo" pitchFamily="34" charset="-120"/>
              </a:rPr>
              <a:t>Gradio for interactive UI development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BD2C51FE-6377-0B53-B407-576A39249FB4}"/>
              </a:ext>
            </a:extLst>
          </p:cNvPr>
          <p:cNvSpPr/>
          <p:nvPr/>
        </p:nvSpPr>
        <p:spPr>
          <a:xfrm>
            <a:off x="1142523" y="5668489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ea typeface="Arimo" pitchFamily="34" charset="-122"/>
                <a:cs typeface="Arimo" pitchFamily="34" charset="-120"/>
              </a:rPr>
              <a:t>Hugging Face Transformers for advanced NMT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1CD2E17B-2ED5-A481-2432-026C6067E8BE}"/>
              </a:ext>
            </a:extLst>
          </p:cNvPr>
          <p:cNvSpPr/>
          <p:nvPr/>
        </p:nvSpPr>
        <p:spPr>
          <a:xfrm>
            <a:off x="1142523" y="6110687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ea typeface="Arimo" pitchFamily="34" charset="-122"/>
                <a:cs typeface="Arimo" pitchFamily="34" charset="-120"/>
              </a:rPr>
              <a:t>gTTS for natural voice output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DE872A94-4691-ED33-CF1D-DBE7EAF45A06}"/>
              </a:ext>
            </a:extLst>
          </p:cNvPr>
          <p:cNvSpPr/>
          <p:nvPr/>
        </p:nvSpPr>
        <p:spPr>
          <a:xfrm>
            <a:off x="1142523" y="6552885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ea typeface="Arimo" pitchFamily="34" charset="-122"/>
                <a:cs typeface="Arimo" pitchFamily="34" charset="-120"/>
              </a:rPr>
              <a:t>langdetect for precise language identification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13BEE1EB-8D82-EEA8-0624-D155402D9AEF}"/>
              </a:ext>
            </a:extLst>
          </p:cNvPr>
          <p:cNvSpPr/>
          <p:nvPr/>
        </p:nvSpPr>
        <p:spPr>
          <a:xfrm>
            <a:off x="1142523" y="6995083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ea typeface="Arimo" pitchFamily="34" charset="-122"/>
                <a:cs typeface="Arimo" pitchFamily="34" charset="-120"/>
              </a:rPr>
              <a:t>Custom HTML &amp; CSS for aesthetic design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CC482C-2A17-FA47-CA85-087786EF1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962" y="4312464"/>
            <a:ext cx="4531446" cy="3074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F4D069-6B4B-ED24-B995-41BFD7FC7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590" y="174664"/>
            <a:ext cx="2068349" cy="20683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0"/>
            <a:ext cx="14630400" cy="823874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28650" y="722376"/>
            <a:ext cx="12915900" cy="1453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8000" u="sng" dirty="0">
                <a:solidFill>
                  <a:srgbClr val="77D8F2"/>
                </a:solidFill>
                <a:ea typeface="Alibaba-PuHuiTi" pitchFamily="34" charset="-122"/>
                <a:cs typeface="Alibaba-PuHuiTi" pitchFamily="34" charset="-120"/>
              </a:rPr>
              <a:t>Tech Stack</a:t>
            </a:r>
            <a:r>
              <a:rPr lang="en-IN" sz="8000" dirty="0"/>
              <a:t>🛠️</a:t>
            </a:r>
            <a:r>
              <a:rPr lang="en-IN" sz="8000" dirty="0">
                <a:solidFill>
                  <a:srgbClr val="72E2EE"/>
                </a:solidFill>
              </a:rPr>
              <a:t>:</a:t>
            </a:r>
            <a:endParaRPr lang="en-US" sz="8000" u="sng" dirty="0">
              <a:solidFill>
                <a:srgbClr val="72E2EE"/>
              </a:solidFill>
            </a:endParaRPr>
          </a:p>
        </p:txBody>
      </p:sp>
      <p:sp>
        <p:nvSpPr>
          <p:cNvPr id="10" name="Text 1"/>
          <p:cNvSpPr/>
          <p:nvPr/>
        </p:nvSpPr>
        <p:spPr>
          <a:xfrm>
            <a:off x="960120" y="3575304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960120" y="608076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5404104" y="3575304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5404104" y="608076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848088" y="357530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848088" y="608076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69BFEC4D-2678-ACAE-8C91-777E4532994F}"/>
              </a:ext>
            </a:extLst>
          </p:cNvPr>
          <p:cNvSpPr/>
          <p:nvPr/>
        </p:nvSpPr>
        <p:spPr>
          <a:xfrm>
            <a:off x="323849" y="2027583"/>
            <a:ext cx="6834985" cy="5923721"/>
          </a:xfrm>
          <a:prstGeom prst="roundRect">
            <a:avLst>
              <a:gd name="adj" fmla="val 4088"/>
            </a:avLst>
          </a:prstGeom>
          <a:noFill/>
          <a:ln w="38100">
            <a:solidFill>
              <a:srgbClr val="72E2EE"/>
            </a:solidFill>
            <a:prstDash val="solid"/>
          </a:ln>
        </p:spPr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3886BDE3-34A7-8F78-712E-25FB221CC90B}"/>
              </a:ext>
            </a:extLst>
          </p:cNvPr>
          <p:cNvSpPr/>
          <p:nvPr/>
        </p:nvSpPr>
        <p:spPr>
          <a:xfrm>
            <a:off x="590074" y="2839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479137AF-302B-C037-48F0-2EF0B9E5B4C0}"/>
              </a:ext>
            </a:extLst>
          </p:cNvPr>
          <p:cNvSpPr/>
          <p:nvPr/>
        </p:nvSpPr>
        <p:spPr>
          <a:xfrm>
            <a:off x="590074" y="3330131"/>
            <a:ext cx="12436793" cy="36290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9234AB44-10C6-F463-2FA9-60AF5E3A3E33}"/>
              </a:ext>
            </a:extLst>
          </p:cNvPr>
          <p:cNvSpPr/>
          <p:nvPr/>
        </p:nvSpPr>
        <p:spPr>
          <a:xfrm>
            <a:off x="590074" y="3772329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BFA456F5-FDB0-215B-60F0-0D106AE39425}"/>
              </a:ext>
            </a:extLst>
          </p:cNvPr>
          <p:cNvSpPr/>
          <p:nvPr/>
        </p:nvSpPr>
        <p:spPr>
          <a:xfrm>
            <a:off x="590074" y="4214527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726C66D0-24B7-3198-C33D-AAF1C333B9F2}"/>
              </a:ext>
            </a:extLst>
          </p:cNvPr>
          <p:cNvSpPr/>
          <p:nvPr/>
        </p:nvSpPr>
        <p:spPr>
          <a:xfrm>
            <a:off x="590074" y="4656725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15D18ED0-97AD-E587-AE57-921137EC0074}"/>
              </a:ext>
            </a:extLst>
          </p:cNvPr>
          <p:cNvSpPr/>
          <p:nvPr/>
        </p:nvSpPr>
        <p:spPr>
          <a:xfrm>
            <a:off x="590074" y="5098923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0C4862C4-632F-16C7-66E4-404F7B82FFB9}"/>
              </a:ext>
            </a:extLst>
          </p:cNvPr>
          <p:cNvSpPr/>
          <p:nvPr/>
        </p:nvSpPr>
        <p:spPr>
          <a:xfrm>
            <a:off x="590074" y="5541121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8646E-52DB-DA5A-D7F1-43A21DA7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67" y="834887"/>
            <a:ext cx="6071459" cy="6672337"/>
          </a:xfrm>
          <a:prstGeom prst="rect">
            <a:avLst/>
          </a:prstGeom>
        </p:spPr>
      </p:pic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93DCEEE-E87A-6A24-8E61-3D60E2E1667B}"/>
              </a:ext>
            </a:extLst>
          </p:cNvPr>
          <p:cNvSpPr/>
          <p:nvPr/>
        </p:nvSpPr>
        <p:spPr>
          <a:xfrm>
            <a:off x="7398942" y="265043"/>
            <a:ext cx="7010400" cy="7792279"/>
          </a:xfrm>
          <a:prstGeom prst="round2DiagRect">
            <a:avLst/>
          </a:prstGeom>
          <a:noFill/>
          <a:ln w="57150" cmpd="thickThin">
            <a:solidFill>
              <a:srgbClr val="72E2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3C46D7F-618A-C757-C461-FD6CD28B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4" y="1827133"/>
            <a:ext cx="6483124" cy="611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Core logic and integration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Gradio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User interface for input/output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Hugging Face Transformers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Translation using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Facebook/nllb-200-distilled-600M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langdetect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For automatic detection of input language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gTTS (Google Text-to-Speech)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Converts translated text into speech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HTML &amp; CSS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Custom styling and UI design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246120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279392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312664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3246120"/>
            <a:ext cx="502920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279392"/>
            <a:ext cx="502920" cy="5029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312664"/>
            <a:ext cx="502920" cy="50292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96696" y="-64008"/>
            <a:ext cx="12984480" cy="24475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7200" dirty="0">
                <a:solidFill>
                  <a:srgbClr val="77D8F2"/>
                </a:solidFill>
                <a:ea typeface="Alibaba-PuHuiTi" pitchFamily="34" charset="-122"/>
                <a:cs typeface="Alibaba-PuHuiTi" pitchFamily="34" charset="-120"/>
              </a:rPr>
              <a:t>Key Features:</a:t>
            </a:r>
            <a:endParaRPr lang="en-US" sz="7200" dirty="0"/>
          </a:p>
        </p:txBody>
      </p:sp>
      <p:sp>
        <p:nvSpPr>
          <p:cNvPr id="11" name="Text 1"/>
          <p:cNvSpPr/>
          <p:nvPr/>
        </p:nvSpPr>
        <p:spPr>
          <a:xfrm>
            <a:off x="996696" y="32826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1499616" y="3375429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思源黑体-Medium" pitchFamily="34" charset="-122"/>
                <a:cs typeface="思源黑体-Medium" pitchFamily="34" charset="-120"/>
              </a:rPr>
              <a:t>🌍 Translate across 200+ languages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 3"/>
          <p:cNvSpPr/>
          <p:nvPr/>
        </p:nvSpPr>
        <p:spPr>
          <a:xfrm>
            <a:off x="996696" y="43159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1335024" y="4379976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思源黑体-Medium" pitchFamily="34" charset="-122"/>
                <a:cs typeface="思源黑体-Medium" pitchFamily="34" charset="-120"/>
              </a:rPr>
              <a:t>🎤 Text-to-Speech (audio output using gTTS)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5"/>
          <p:cNvSpPr/>
          <p:nvPr/>
        </p:nvSpPr>
        <p:spPr>
          <a:xfrm>
            <a:off x="996696" y="53492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1444752" y="5355838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🖥️ Clean, responsive user interface with gradient background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 7"/>
          <p:cNvSpPr/>
          <p:nvPr/>
        </p:nvSpPr>
        <p:spPr>
          <a:xfrm>
            <a:off x="7635240" y="32826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8" name="Text 8"/>
          <p:cNvSpPr/>
          <p:nvPr/>
        </p:nvSpPr>
        <p:spPr>
          <a:xfrm>
            <a:off x="7635240" y="43159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9" name="Text 9"/>
          <p:cNvSpPr/>
          <p:nvPr/>
        </p:nvSpPr>
        <p:spPr>
          <a:xfrm>
            <a:off x="8138160" y="3360420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4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🧠 Auto-detect source language</a:t>
            </a:r>
            <a:endParaRPr lang="en-US" sz="2400" dirty="0"/>
          </a:p>
        </p:txBody>
      </p:sp>
      <p:sp>
        <p:nvSpPr>
          <p:cNvPr id="20" name="Text 10"/>
          <p:cNvSpPr/>
          <p:nvPr/>
        </p:nvSpPr>
        <p:spPr>
          <a:xfrm>
            <a:off x="8083296" y="4404360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思源黑体-Medium" pitchFamily="34" charset="-122"/>
                <a:cs typeface="思源黑体-Medium" pitchFamily="34" charset="-120"/>
              </a:rPr>
              <a:t>🔁 Swap source and target languages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 11"/>
          <p:cNvSpPr/>
          <p:nvPr/>
        </p:nvSpPr>
        <p:spPr>
          <a:xfrm>
            <a:off x="7635240" y="53492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22" name="Text 12"/>
          <p:cNvSpPr/>
          <p:nvPr/>
        </p:nvSpPr>
        <p:spPr>
          <a:xfrm>
            <a:off x="8138160" y="5266944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📦 No external APIs – works offline with local models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FCF378-EBEC-57BC-F214-31A9447D0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5380" y="0"/>
            <a:ext cx="5550408" cy="326621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A95755-7F4C-48D3-9ADE-CB058C7D9B42}"/>
              </a:ext>
            </a:extLst>
          </p:cNvPr>
          <p:cNvCxnSpPr/>
          <p:nvPr/>
        </p:nvCxnSpPr>
        <p:spPr>
          <a:xfrm>
            <a:off x="832104" y="1735016"/>
            <a:ext cx="663854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9516" y="790958"/>
            <a:ext cx="8520684" cy="16764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7200" dirty="0">
                <a:solidFill>
                  <a:srgbClr val="77D8F2"/>
                </a:solidFill>
                <a:ea typeface="Alibaba-PuHuiTi" pitchFamily="34" charset="-122"/>
                <a:cs typeface="Alibaba-PuHuiTi" pitchFamily="34" charset="-120"/>
              </a:rPr>
              <a:t>Project Structure:</a:t>
            </a:r>
            <a:endParaRPr lang="en-US" sz="7200" dirty="0"/>
          </a:p>
        </p:txBody>
      </p:sp>
      <p:sp>
        <p:nvSpPr>
          <p:cNvPr id="5" name="Text 1"/>
          <p:cNvSpPr/>
          <p:nvPr/>
        </p:nvSpPr>
        <p:spPr>
          <a:xfrm>
            <a:off x="688468" y="2688714"/>
            <a:ext cx="9065514" cy="4749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📦 AI_TRANSLATOR_PROJECT 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┣ 📁 static 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┃ ┣ 📜 styles.css 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┣ 📜 app.py 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┣ 📜 requirements.txt 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┣ 📜 language_codes.json </a:t>
            </a:r>
            <a:endParaRPr lang="en-US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9E359A-78AF-6E03-95EF-DFC1EB3A0994}"/>
              </a:ext>
            </a:extLst>
          </p:cNvPr>
          <p:cNvCxnSpPr/>
          <p:nvPr/>
        </p:nvCxnSpPr>
        <p:spPr>
          <a:xfrm>
            <a:off x="699516" y="2133600"/>
            <a:ext cx="783564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0A93B2-EBBE-C4AD-1A6B-48FEDF19303E}"/>
              </a:ext>
            </a:extLst>
          </p:cNvPr>
          <p:cNvSpPr txBox="1"/>
          <p:nvPr/>
        </p:nvSpPr>
        <p:spPr>
          <a:xfrm>
            <a:off x="4959858" y="4591482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 # Custom CSS for styling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74BD4-5C14-EA9B-C56C-3C4E01019A49}"/>
              </a:ext>
            </a:extLst>
          </p:cNvPr>
          <p:cNvSpPr txBox="1"/>
          <p:nvPr/>
        </p:nvSpPr>
        <p:spPr>
          <a:xfrm>
            <a:off x="4617339" y="5274503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# Main Python app (Gradio interface)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F13D5-1B9E-6CDF-C4B6-7CF984FDF0AD}"/>
              </a:ext>
            </a:extLst>
          </p:cNvPr>
          <p:cNvSpPr txBox="1"/>
          <p:nvPr/>
        </p:nvSpPr>
        <p:spPr>
          <a:xfrm>
            <a:off x="5751576" y="6125739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 # All dependencies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B5781-8462-F94F-392E-F9EA99C422CC}"/>
              </a:ext>
            </a:extLst>
          </p:cNvPr>
          <p:cNvSpPr txBox="1"/>
          <p:nvPr/>
        </p:nvSpPr>
        <p:spPr>
          <a:xfrm>
            <a:off x="6000750" y="6917815"/>
            <a:ext cx="49743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# Mapping of language names to NLLB codes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367284"/>
            <a:ext cx="12984480" cy="17922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7200" dirty="0">
                <a:solidFill>
                  <a:srgbClr val="77D8F2"/>
                </a:solidFill>
                <a:ea typeface="Alibaba-PuHuiTi" pitchFamily="34" charset="-122"/>
                <a:cs typeface="Alibaba-PuHuiTi" pitchFamily="34" charset="-120"/>
              </a:rPr>
              <a:t>UI HIGHLIGHTS:</a:t>
            </a:r>
            <a:endParaRPr lang="en-US" sz="7200" dirty="0"/>
          </a:p>
        </p:txBody>
      </p:sp>
      <p:sp>
        <p:nvSpPr>
          <p:cNvPr id="10" name="Text 1"/>
          <p:cNvSpPr/>
          <p:nvPr/>
        </p:nvSpPr>
        <p:spPr>
          <a:xfrm>
            <a:off x="996696" y="33558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1609344" y="3364992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996696" y="43891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1609344" y="4398264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96696" y="5422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1609344" y="5431536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7635240" y="33558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7635240" y="43891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8247888" y="3364992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8247888" y="4398264"/>
            <a:ext cx="55504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3F0EC7-C515-DFB9-D8B4-88CB5CF97A7B}"/>
              </a:ext>
            </a:extLst>
          </p:cNvPr>
          <p:cNvCxnSpPr/>
          <p:nvPr/>
        </p:nvCxnSpPr>
        <p:spPr>
          <a:xfrm>
            <a:off x="832104" y="1657350"/>
            <a:ext cx="1273149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2E452BA4-1299-0F68-8297-B25BB63BB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31" y="2159508"/>
            <a:ext cx="7346377" cy="5183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🎨 Custom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gradient background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📂 Interactive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dropdowns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for language selection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🔁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Swap button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to change direction of translation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✍️ Input &amp; Output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text areas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🔊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Play button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for audio output (gTTS)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FC8180-5EE5-2554-0288-83D55E5FF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240" y="1978297"/>
            <a:ext cx="6862638" cy="58840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99B012-406A-D581-5690-0781F84737B0}"/>
              </a:ext>
            </a:extLst>
          </p:cNvPr>
          <p:cNvSpPr txBox="1"/>
          <p:nvPr/>
        </p:nvSpPr>
        <p:spPr>
          <a:xfrm>
            <a:off x="4598505" y="426332"/>
            <a:ext cx="7421216" cy="89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6600" dirty="0">
                <a:solidFill>
                  <a:srgbClr val="72E2EE"/>
                </a:solidFill>
                <a:ea typeface="Alibaba-PuHuiTi" pitchFamily="34" charset="-122"/>
                <a:cs typeface="Alibaba-PuHuiTi" pitchFamily="34" charset="-120"/>
              </a:rPr>
              <a:t>HOW IT WORKS</a:t>
            </a:r>
            <a:endParaRPr lang="en-US" sz="6600" dirty="0">
              <a:solidFill>
                <a:srgbClr val="72E2EE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6780FB-9E6D-6FA0-2AB5-CE31177F426E}"/>
              </a:ext>
            </a:extLst>
          </p:cNvPr>
          <p:cNvCxnSpPr>
            <a:cxnSpLocks/>
          </p:cNvCxnSpPr>
          <p:nvPr/>
        </p:nvCxnSpPr>
        <p:spPr>
          <a:xfrm>
            <a:off x="1346522" y="1222890"/>
            <a:ext cx="12496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1E4C330-4F8A-331D-16A7-366617F02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522" y="1422472"/>
            <a:ext cx="12496800" cy="5781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8" y="3682717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902" y="4873752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816" y="3694176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816" y="4873752"/>
            <a:ext cx="502920" cy="5029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015719" y="1837944"/>
            <a:ext cx="8353630" cy="11795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7200" dirty="0">
                <a:solidFill>
                  <a:srgbClr val="77D8F2"/>
                </a:solidFill>
                <a:ea typeface="Alibaba-PuHuiTi" pitchFamily="34" charset="-122"/>
                <a:cs typeface="Alibaba-PuHuiTi" pitchFamily="34" charset="-120"/>
              </a:rPr>
              <a:t>CHALLENGES FACED:</a:t>
            </a:r>
            <a:endParaRPr lang="en-US" sz="7200" dirty="0"/>
          </a:p>
        </p:txBody>
      </p:sp>
      <p:sp>
        <p:nvSpPr>
          <p:cNvPr id="9" name="Text 1"/>
          <p:cNvSpPr/>
          <p:nvPr/>
        </p:nvSpPr>
        <p:spPr>
          <a:xfrm>
            <a:off x="5403700" y="373075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Arial Black" panose="020B0A04020102020204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>
              <a:latin typeface="Arial Black" panose="020B0A04020102020204" pitchFamily="34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5906620" y="3661998"/>
            <a:ext cx="368503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Integrating Gradio with custom CSS</a:t>
            </a:r>
            <a:endParaRPr lang="en-US" sz="2000" dirty="0"/>
          </a:p>
        </p:txBody>
      </p:sp>
      <p:sp>
        <p:nvSpPr>
          <p:cNvPr id="11" name="Text 3"/>
          <p:cNvSpPr/>
          <p:nvPr/>
        </p:nvSpPr>
        <p:spPr>
          <a:xfrm>
            <a:off x="5449824" y="49407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Arial Black" panose="020B0A04020102020204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>
              <a:latin typeface="Arial Black" panose="020B0A04020102020204" pitchFamily="34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5933126" y="4873752"/>
            <a:ext cx="36585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Getting gTTS to support multiple languages</a:t>
            </a:r>
            <a:endParaRPr lang="en-US" sz="2000" dirty="0"/>
          </a:p>
        </p:txBody>
      </p:sp>
      <p:sp>
        <p:nvSpPr>
          <p:cNvPr id="13" name="Text 5"/>
          <p:cNvSpPr/>
          <p:nvPr/>
        </p:nvSpPr>
        <p:spPr>
          <a:xfrm>
            <a:off x="10122408" y="373075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Arial Black" panose="020B0A04020102020204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>
              <a:latin typeface="Arial Black" panose="020B0A04020102020204" pitchFamily="34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10122408" y="49103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Arial Black" panose="020B0A04020102020204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2320" dirty="0">
              <a:latin typeface="Arial Black" panose="020B0A04020102020204" pitchFamily="34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10625328" y="3648456"/>
            <a:ext cx="348386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Image paths and file structuring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10607040" y="4850834"/>
            <a:ext cx="306324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Language detection accuracy</a:t>
            </a:r>
            <a:endParaRPr lang="en-US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E6B81F-B9B6-05CC-E70D-366D3300DC0D}"/>
              </a:ext>
            </a:extLst>
          </p:cNvPr>
          <p:cNvCxnSpPr>
            <a:cxnSpLocks/>
          </p:cNvCxnSpPr>
          <p:nvPr/>
        </p:nvCxnSpPr>
        <p:spPr>
          <a:xfrm>
            <a:off x="5137639" y="2783058"/>
            <a:ext cx="82317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22" y="3465055"/>
            <a:ext cx="1299490" cy="129949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405" y="3676409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128" y="3650017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0988" y="3650017"/>
            <a:ext cx="822960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50855" y="140366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7200" dirty="0">
                <a:solidFill>
                  <a:srgbClr val="77D8F2"/>
                </a:solidFill>
                <a:ea typeface="Alibaba-PuHuiTi" pitchFamily="34" charset="-122"/>
                <a:cs typeface="Alibaba-PuHuiTi" pitchFamily="34" charset="-120"/>
              </a:rPr>
              <a:t>WHAT I LEARNED:</a:t>
            </a:r>
            <a:endParaRPr lang="en-US" sz="7200" dirty="0"/>
          </a:p>
        </p:txBody>
      </p:sp>
      <p:sp>
        <p:nvSpPr>
          <p:cNvPr id="8" name="Text 1"/>
          <p:cNvSpPr/>
          <p:nvPr/>
        </p:nvSpPr>
        <p:spPr>
          <a:xfrm>
            <a:off x="717283" y="4764545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Working with Hugging Face models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3765244" y="4618241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Handling language code mapping (FLORES-200)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6714125" y="4738153"/>
            <a:ext cx="3175747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Frontend &amp; backend integration in Python projects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122985" y="4884457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Debugging static file issues in Gradio</a:t>
            </a:r>
            <a:endParaRPr lang="en-US" sz="185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EE0B7D-49F9-B5B4-38BD-399F5E72CE14}"/>
              </a:ext>
            </a:extLst>
          </p:cNvPr>
          <p:cNvCxnSpPr/>
          <p:nvPr/>
        </p:nvCxnSpPr>
        <p:spPr>
          <a:xfrm>
            <a:off x="960120" y="2144326"/>
            <a:ext cx="1273149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402</Words>
  <Application>Microsoft Office PowerPoint</Application>
  <PresentationFormat>Custom</PresentationFormat>
  <Paragraphs>82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Algerian</vt:lpstr>
      <vt:lpstr>Alibaba-PuHuiTi</vt:lpstr>
      <vt:lpstr>Arial</vt:lpstr>
      <vt:lpstr>Arial Black</vt:lpstr>
      <vt:lpstr>Arial Unicode MS</vt:lpstr>
      <vt:lpstr>Arimo</vt:lpstr>
      <vt:lpstr>Outfit Extra Bold</vt:lpstr>
      <vt:lpstr>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SRISHTI SINGH</cp:lastModifiedBy>
  <cp:revision>5</cp:revision>
  <dcterms:created xsi:type="dcterms:W3CDTF">2025-08-01T18:25:28Z</dcterms:created>
  <dcterms:modified xsi:type="dcterms:W3CDTF">2025-08-02T07:13:14Z</dcterms:modified>
</cp:coreProperties>
</file>